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98" r:id="rId4"/>
    <p:sldId id="570" r:id="rId5"/>
    <p:sldId id="593" r:id="rId6"/>
    <p:sldId id="600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2024. 04. 24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Localization procedure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 result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Localization procedure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Freefield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plane wave </a:t>
            </a:r>
            <a:r>
              <a:rPr lang="en-US" altLang="zh-TW" sz="2400" b="0">
                <a:cs typeface="Times New Roman" panose="02020603050405020304" pitchFamily="18" charset="0"/>
              </a:rPr>
              <a:t>model for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MPDR</a:t>
            </a:r>
            <a:r>
              <a:rPr lang="en-US" altLang="zh-TW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angle-wise</a:t>
            </a:r>
            <a:r>
              <a:rPr lang="en-US" altLang="zh-TW" sz="2400" b="0">
                <a:cs typeface="Times New Roman" panose="02020603050405020304" pitchFamily="18" charset="0"/>
              </a:rPr>
              <a:t> localization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Check a</a:t>
            </a:r>
            <a:r>
              <a:rPr lang="en-US" altLang="zh-TW" sz="2000">
                <a:cs typeface="Times New Roman" panose="02020603050405020304" pitchFamily="18" charset="0"/>
              </a:rPr>
              <a:t>rray output power has </a:t>
            </a:r>
            <a:r>
              <a:rPr lang="en-US" altLang="zh-TW" sz="2000">
                <a:solidFill>
                  <a:srgbClr val="0000FF"/>
                </a:solidFill>
                <a:cs typeface="Times New Roman" panose="02020603050405020304" pitchFamily="18" charset="0"/>
              </a:rPr>
              <a:t>global maximum </a:t>
            </a:r>
            <a:r>
              <a:rPr lang="en-US" altLang="zh-TW" sz="2000">
                <a:cs typeface="Times New Roman" panose="02020603050405020304" pitchFamily="18" charset="0"/>
              </a:rPr>
              <a:t>or not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Array output power as objective function for golden section search method (GSS)</a:t>
            </a:r>
            <a:endParaRPr lang="en-US" altLang="zh-TW" sz="20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Freefield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point source </a:t>
            </a:r>
            <a:r>
              <a:rPr lang="en-US" altLang="zh-TW" sz="2400" b="0">
                <a:cs typeface="Times New Roman" panose="02020603050405020304" pitchFamily="18" charset="0"/>
              </a:rPr>
              <a:t>model for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MUSIC distance-wise </a:t>
            </a:r>
            <a:r>
              <a:rPr lang="en-US" altLang="zh-TW" sz="2400" b="0">
                <a:cs typeface="Times New Roman" panose="02020603050405020304" pitchFamily="18" charset="0"/>
              </a:rPr>
              <a:t>localization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Check pseudo-spectrum magnitude </a:t>
            </a:r>
            <a:r>
              <a:rPr lang="en-US" altLang="zh-TW" sz="2000">
                <a:cs typeface="Times New Roman" panose="02020603050405020304" pitchFamily="18" charset="0"/>
              </a:rPr>
              <a:t>has </a:t>
            </a:r>
            <a:r>
              <a:rPr lang="en-US" altLang="zh-TW" sz="2000">
                <a:solidFill>
                  <a:srgbClr val="0000FF"/>
                </a:solidFill>
                <a:cs typeface="Times New Roman" panose="02020603050405020304" pitchFamily="18" charset="0"/>
              </a:rPr>
              <a:t>local maximum </a:t>
            </a:r>
            <a:r>
              <a:rPr lang="en-US" altLang="zh-TW" sz="2000">
                <a:cs typeface="Times New Roman" panose="02020603050405020304" pitchFamily="18" charset="0"/>
              </a:rPr>
              <a:t>or not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pseudo-spectrum magnitude </a:t>
            </a:r>
            <a:r>
              <a:rPr lang="en-US" altLang="zh-TW" sz="2000">
                <a:cs typeface="Times New Roman" panose="02020603050405020304" pitchFamily="18" charset="0"/>
              </a:rPr>
              <a:t>as objective function for golden section search method  (GSS)</a:t>
            </a:r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3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Suppose that all elements in same height (Z-axis)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8+6=14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Sparce array spacing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= 0.02m (2cm)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UCA aperture = 0.5m 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21503C-84A7-4766-ABF8-2B754DA1F27F}"/>
              </a:ext>
            </a:extLst>
          </p:cNvPr>
          <p:cNvGrpSpPr/>
          <p:nvPr/>
        </p:nvGrpSpPr>
        <p:grpSpPr>
          <a:xfrm>
            <a:off x="3475571" y="2236093"/>
            <a:ext cx="6860411" cy="4646312"/>
            <a:chOff x="3475571" y="2236093"/>
            <a:chExt cx="6860411" cy="4646312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92E2B4C6-F73D-4657-80D1-BB3D67D206DD}"/>
                </a:ext>
              </a:extLst>
            </p:cNvPr>
            <p:cNvGrpSpPr/>
            <p:nvPr/>
          </p:nvGrpSpPr>
          <p:grpSpPr>
            <a:xfrm>
              <a:off x="3475571" y="2464338"/>
              <a:ext cx="6860411" cy="4418067"/>
              <a:chOff x="3244619" y="2448574"/>
              <a:chExt cx="6860411" cy="4418067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396BA65-BCB2-4712-ACE9-0636216ED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1371" y="2448574"/>
                <a:ext cx="4893659" cy="4189822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CFF2D02-A3BF-4508-A84D-FDECAB26FC16}"/>
                  </a:ext>
                </a:extLst>
              </p:cNvPr>
              <p:cNvSpPr txBox="1"/>
              <p:nvPr/>
            </p:nvSpPr>
            <p:spPr>
              <a:xfrm>
                <a:off x="7455159" y="6466531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X-axis (m)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110372-CA00-4E13-8E6E-B92C47126F07}"/>
                  </a:ext>
                </a:extLst>
              </p:cNvPr>
              <p:cNvSpPr txBox="1"/>
              <p:nvPr/>
            </p:nvSpPr>
            <p:spPr>
              <a:xfrm rot="16200000">
                <a:off x="4497580" y="4034352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Y-axis (m)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2D3CB332-4587-40B8-95E6-09B80D673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619" y="5507743"/>
                <a:ext cx="485843" cy="485843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80022F3C-9B58-410D-A16C-8755B497C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092" y="6132168"/>
                <a:ext cx="142895" cy="190527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B54AC56B-D25E-4D27-8B7C-38AF9234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0829" y="6517456"/>
                <a:ext cx="238158" cy="219106"/>
              </a:xfrm>
              <a:prstGeom prst="rect">
                <a:avLst/>
              </a:prstGeom>
            </p:spPr>
          </p:pic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747D96F-3CA0-4A3A-BD82-74C3FA03B5AE}"/>
                  </a:ext>
                </a:extLst>
              </p:cNvPr>
              <p:cNvSpPr txBox="1"/>
              <p:nvPr/>
            </p:nvSpPr>
            <p:spPr>
              <a:xfrm>
                <a:off x="3730462" y="5550609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264F3E-FFDE-4260-A34D-C82A72EC45D1}"/>
                  </a:ext>
                </a:extLst>
              </p:cNvPr>
              <p:cNvSpPr txBox="1"/>
              <p:nvPr/>
            </p:nvSpPr>
            <p:spPr>
              <a:xfrm>
                <a:off x="3730461" y="5993585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A6AC09-BA87-4801-A1C2-265BACAB1BA4}"/>
                  </a:ext>
                </a:extLst>
              </p:cNvPr>
              <p:cNvSpPr txBox="1"/>
              <p:nvPr/>
            </p:nvSpPr>
            <p:spPr>
              <a:xfrm>
                <a:off x="3731827" y="6402159"/>
                <a:ext cx="173354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center 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1799AEB-AAEC-4458-9F15-510A0CB8CFF0}"/>
                </a:ext>
              </a:extLst>
            </p:cNvPr>
            <p:cNvSpPr txBox="1"/>
            <p:nvPr/>
          </p:nvSpPr>
          <p:spPr>
            <a:xfrm>
              <a:off x="7575471" y="2236093"/>
              <a:ext cx="142758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(angle)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192598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04.9920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04.8794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192598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28" t="-104839" r="-428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28" t="-208197" r="-42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B15397A5-99DC-490F-89C8-2E6795C0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75" y="1074929"/>
            <a:ext cx="4342857" cy="360000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9841F990-93DC-4587-AF13-BA1BC879362F}"/>
              </a:ext>
            </a:extLst>
          </p:cNvPr>
          <p:cNvSpPr/>
          <p:nvPr/>
        </p:nvSpPr>
        <p:spPr>
          <a:xfrm>
            <a:off x="6074229" y="1222311"/>
            <a:ext cx="177541" cy="177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(distance)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11">
            <a:extLst>
              <a:ext uri="{FF2B5EF4-FFF2-40B4-BE49-F238E27FC236}">
                <a16:creationId xmlns:a16="http://schemas.microsoft.com/office/drawing/2014/main" id="{08878AC1-A9E3-4D62-A6DA-E06C52EC0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30225"/>
              </p:ext>
            </p:extLst>
          </p:nvPr>
        </p:nvGraphicFramePr>
        <p:xfrm>
          <a:off x="2474385" y="5515572"/>
          <a:ext cx="56921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053">
                  <a:extLst>
                    <a:ext uri="{9D8B030D-6E8A-4147-A177-3AD203B41FA5}">
                      <a16:colId xmlns:a16="http://schemas.microsoft.com/office/drawing/2014/main" val="3743407554"/>
                    </a:ext>
                  </a:extLst>
                </a:gridCol>
                <a:gridCol w="2846053">
                  <a:extLst>
                    <a:ext uri="{9D8B030D-6E8A-4147-A177-3AD203B41FA5}">
                      <a16:colId xmlns:a16="http://schemas.microsoft.com/office/drawing/2014/main" val="340883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search times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34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angle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1.2207 m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predicted angle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1.2214 m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02720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19C148AE-EB0F-436E-A5BC-B6D79904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46" y="1098025"/>
            <a:ext cx="4422364" cy="3600000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7DEAA568-3B47-40EA-8E1A-4A6677CD4256}"/>
              </a:ext>
            </a:extLst>
          </p:cNvPr>
          <p:cNvSpPr/>
          <p:nvPr/>
        </p:nvSpPr>
        <p:spPr>
          <a:xfrm>
            <a:off x="5122507" y="2668555"/>
            <a:ext cx="177541" cy="177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41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062932-E525-43E6-8FAB-B1130F6F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9" y="233878"/>
            <a:ext cx="4976913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247380</TotalTime>
  <Words>293</Words>
  <Application>Microsoft Office PowerPoint</Application>
  <PresentationFormat>自訂</PresentationFormat>
  <Paragraphs>67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04. 24</vt:lpstr>
      <vt:lpstr>Outline</vt:lpstr>
      <vt:lpstr>Localization procedure</vt:lpstr>
      <vt:lpstr>Simulation settings</vt:lpstr>
      <vt:lpstr>Simulation result (angle)</vt:lpstr>
      <vt:lpstr>Simulation result (distance)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2771</cp:revision>
  <dcterms:created xsi:type="dcterms:W3CDTF">2012-11-25T05:37:01Z</dcterms:created>
  <dcterms:modified xsi:type="dcterms:W3CDTF">2024-04-24T08:58:24Z</dcterms:modified>
</cp:coreProperties>
</file>